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89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8498-246B-B14E-B6D8-9CA781969626}" type="datetimeFigureOut">
              <a:rPr lang="en-US" smtClean="0"/>
              <a:t>02.02.13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8A26-C01B-DC4F-988F-BBD396EC45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8498-246B-B14E-B6D8-9CA781969626}" type="datetimeFigureOut">
              <a:rPr lang="en-US" smtClean="0"/>
              <a:t>02.02.13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8A26-C01B-DC4F-988F-BBD396EC45A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8498-246B-B14E-B6D8-9CA781969626}" type="datetimeFigureOut">
              <a:rPr lang="en-US" smtClean="0"/>
              <a:t>02.02.13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8A26-C01B-DC4F-988F-BBD396EC45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8498-246B-B14E-B6D8-9CA781969626}" type="datetimeFigureOut">
              <a:rPr lang="en-US" smtClean="0"/>
              <a:t>02.02.13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8A26-C01B-DC4F-988F-BBD396EC45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8498-246B-B14E-B6D8-9CA781969626}" type="datetimeFigureOut">
              <a:rPr lang="en-US" smtClean="0"/>
              <a:t>02.02.13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8A26-C01B-DC4F-988F-BBD396EC45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t-EE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8498-246B-B14E-B6D8-9CA781969626}" type="datetimeFigureOut">
              <a:rPr lang="en-US" smtClean="0"/>
              <a:t>02.02.13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8A26-C01B-DC4F-988F-BBD396EC45A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8498-246B-B14E-B6D8-9CA781969626}" type="datetimeFigureOut">
              <a:rPr lang="en-US" smtClean="0"/>
              <a:t>02.02.13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8A26-C01B-DC4F-988F-BBD396EC45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8498-246B-B14E-B6D8-9CA781969626}" type="datetimeFigureOut">
              <a:rPr lang="en-US" smtClean="0"/>
              <a:t>02.02.13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8A26-C01B-DC4F-988F-BBD396EC45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8498-246B-B14E-B6D8-9CA781969626}" type="datetimeFigureOut">
              <a:rPr lang="en-US" smtClean="0"/>
              <a:t>02.02.13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8A26-C01B-DC4F-988F-BBD396EC45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8498-246B-B14E-B6D8-9CA781969626}" type="datetimeFigureOut">
              <a:rPr lang="en-US" smtClean="0"/>
              <a:t>02.02.13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8A26-C01B-DC4F-988F-BBD396EC45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8498-246B-B14E-B6D8-9CA781969626}" type="datetimeFigureOut">
              <a:rPr lang="en-US" smtClean="0"/>
              <a:t>02.02.13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8A26-C01B-DC4F-988F-BBD396EC45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D8498-246B-B14E-B6D8-9CA781969626}" type="datetimeFigureOut">
              <a:rPr lang="en-US" smtClean="0"/>
              <a:t>02.02.13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F8A26-C01B-DC4F-988F-BBD396EC45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t-E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Click to edit Master text styles</a:t>
            </a:r>
          </a:p>
          <a:p>
            <a:pPr lvl="1"/>
            <a:r>
              <a:rPr lang="et-EE" smtClean="0"/>
              <a:t>Second level</a:t>
            </a:r>
          </a:p>
          <a:p>
            <a:pPr lvl="2"/>
            <a:r>
              <a:rPr lang="et-EE" smtClean="0"/>
              <a:t>Third level</a:t>
            </a:r>
          </a:p>
          <a:p>
            <a:pPr lvl="3"/>
            <a:r>
              <a:rPr lang="et-EE" smtClean="0"/>
              <a:t>Fourth level</a:t>
            </a:r>
          </a:p>
          <a:p>
            <a:pPr lvl="4"/>
            <a:r>
              <a:rPr lang="et-E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88D8498-246B-B14E-B6D8-9CA781969626}" type="datetimeFigureOut">
              <a:rPr lang="en-US" smtClean="0"/>
              <a:t>02.02.13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0E6F8A26-C01B-DC4F-988F-BBD396EC45A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Aruanne</a:t>
            </a:r>
            <a:r>
              <a:rPr lang="en-US" dirty="0" smtClean="0"/>
              <a:t> </a:t>
            </a:r>
            <a:r>
              <a:rPr lang="en-US" dirty="0" err="1" smtClean="0"/>
              <a:t>VOPi</a:t>
            </a:r>
            <a:r>
              <a:rPr lang="en-US" dirty="0" smtClean="0"/>
              <a:t> </a:t>
            </a:r>
            <a:r>
              <a:rPr lang="en-US" dirty="0" err="1" smtClean="0"/>
              <a:t>tegemistest</a:t>
            </a:r>
            <a:r>
              <a:rPr lang="en-US" dirty="0" smtClean="0"/>
              <a:t> 2008-2013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b="1" dirty="0" err="1" smtClean="0"/>
              <a:t>Eesti</a:t>
            </a:r>
            <a:r>
              <a:rPr lang="en-US" b="1" dirty="0" smtClean="0"/>
              <a:t> </a:t>
            </a:r>
            <a:r>
              <a:rPr lang="en-US" b="1" dirty="0" err="1" smtClean="0"/>
              <a:t>Puhkpilliühingu</a:t>
            </a:r>
            <a:r>
              <a:rPr lang="en-US" b="1" dirty="0" smtClean="0"/>
              <a:t> </a:t>
            </a:r>
            <a:r>
              <a:rPr lang="en-US" b="1" dirty="0" err="1" smtClean="0"/>
              <a:t>suurkogul</a:t>
            </a:r>
            <a:r>
              <a:rPr lang="en-US" b="1" dirty="0" smtClean="0"/>
              <a:t> </a:t>
            </a:r>
            <a:r>
              <a:rPr lang="en-US" b="1" dirty="0" err="1" smtClean="0"/>
              <a:t>ettekandmiseks</a:t>
            </a:r>
            <a:r>
              <a:rPr lang="en-US" b="1" dirty="0" smtClean="0"/>
              <a:t> 02.02.2013</a:t>
            </a:r>
          </a:p>
          <a:p>
            <a:pPr>
              <a:lnSpc>
                <a:spcPct val="150000"/>
              </a:lnSpc>
            </a:pPr>
            <a:endParaRPr lang="en-US" b="1" dirty="0" smtClean="0"/>
          </a:p>
          <a:p>
            <a:r>
              <a:rPr lang="en-US" dirty="0" smtClean="0"/>
              <a:t>Harry Illak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161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b="1" dirty="0"/>
              <a:t>Seminar-kokkutulekute õppetöö põhiteemad-üleasanded-</a:t>
            </a:r>
            <a:r>
              <a:rPr lang="et-EE" sz="3200" b="1" dirty="0" smtClean="0"/>
              <a:t>eesmärgid (5)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t-EE" dirty="0"/>
              <a:t>ETMA dotsent </a:t>
            </a:r>
            <a:r>
              <a:rPr lang="et-EE" b="1" dirty="0"/>
              <a:t>Aavo Ots </a:t>
            </a:r>
            <a:r>
              <a:rPr lang="et-EE" dirty="0"/>
              <a:t>tutvustas raamatut „Tuulefantaasia“.</a:t>
            </a:r>
            <a:endParaRPr lang="cs-CZ" dirty="0"/>
          </a:p>
          <a:p>
            <a:pPr lvl="0"/>
            <a:r>
              <a:rPr lang="et-EE" b="1" dirty="0"/>
              <a:t>Peeter </a:t>
            </a:r>
            <a:r>
              <a:rPr lang="et-EE" b="1" dirty="0" smtClean="0"/>
              <a:t>Saani </a:t>
            </a:r>
            <a:r>
              <a:rPr lang="et-EE" dirty="0" smtClean="0"/>
              <a:t>arutelu </a:t>
            </a:r>
            <a:r>
              <a:rPr lang="et-EE" dirty="0"/>
              <a:t>laulupeo teemadel</a:t>
            </a:r>
            <a:endParaRPr lang="cs-CZ" dirty="0"/>
          </a:p>
          <a:p>
            <a:pPr lvl="0"/>
            <a:r>
              <a:rPr lang="et-EE" b="1" dirty="0"/>
              <a:t>A. Ots </a:t>
            </a:r>
            <a:r>
              <a:rPr lang="et-EE" dirty="0" smtClean="0"/>
              <a:t>tutvustas </a:t>
            </a:r>
            <a:r>
              <a:rPr lang="et-EE" dirty="0"/>
              <a:t>oma raamatut „Õppides ja õpetades“.</a:t>
            </a:r>
            <a:endParaRPr lang="cs-CZ" dirty="0"/>
          </a:p>
          <a:p>
            <a:pPr lvl="0"/>
            <a:r>
              <a:rPr lang="et-EE" b="1" dirty="0"/>
              <a:t>Kaido Otsing </a:t>
            </a:r>
            <a:r>
              <a:rPr lang="et-EE" dirty="0"/>
              <a:t>„Millal  toimus  esimene võistumängimine  Eestis? „</a:t>
            </a:r>
            <a:endParaRPr lang="cs-CZ" dirty="0"/>
          </a:p>
          <a:p>
            <a:pPr lvl="0"/>
            <a:r>
              <a:rPr lang="en-US" b="1" dirty="0"/>
              <a:t>Maris </a:t>
            </a:r>
            <a:r>
              <a:rPr lang="en-US" b="1" dirty="0" err="1"/>
              <a:t>Amon-Merilain</a:t>
            </a:r>
            <a:r>
              <a:rPr lang="en-US" b="1" dirty="0"/>
              <a:t> </a:t>
            </a:r>
            <a:r>
              <a:rPr lang="en-US" dirty="0"/>
              <a:t>“</a:t>
            </a:r>
            <a:r>
              <a:rPr lang="et-EE" dirty="0"/>
              <a:t>Eesti Kaitseliidu puhkpillimuusika-alane tegevus 20. sajandi 20.-30. aastail“</a:t>
            </a:r>
            <a:endParaRPr lang="cs-CZ" dirty="0"/>
          </a:p>
          <a:p>
            <a:pPr lvl="0"/>
            <a:r>
              <a:rPr lang="et-EE" b="1" dirty="0"/>
              <a:t>Andres Avarand </a:t>
            </a:r>
            <a:r>
              <a:rPr lang="et-EE" dirty="0"/>
              <a:t>„VOP-i bibliograafia analüüs“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843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 smtClean="0"/>
              <a:t>Kontserttegevusest</a:t>
            </a:r>
            <a:r>
              <a:rPr lang="en-US" sz="4400" dirty="0" smtClean="0"/>
              <a:t> </a:t>
            </a:r>
            <a:r>
              <a:rPr lang="en-US" sz="4400" dirty="0" err="1" smtClean="0"/>
              <a:t>ja</a:t>
            </a:r>
            <a:r>
              <a:rPr lang="en-US" sz="4400" dirty="0" smtClean="0"/>
              <a:t> </a:t>
            </a:r>
            <a:r>
              <a:rPr lang="en-US" sz="4400" dirty="0" err="1" smtClean="0"/>
              <a:t>repertuaarist</a:t>
            </a:r>
            <a:r>
              <a:rPr lang="en-US" sz="440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593363"/>
          </a:xfrm>
        </p:spPr>
        <p:txBody>
          <a:bodyPr>
            <a:normAutofit fontScale="85000" lnSpcReduction="20000"/>
          </a:bodyPr>
          <a:lstStyle/>
          <a:p>
            <a:r>
              <a:rPr lang="et-EE" dirty="0" smtClean="0"/>
              <a:t>5 </a:t>
            </a:r>
            <a:r>
              <a:rPr lang="et-EE" dirty="0"/>
              <a:t>aastaga on korraldatud  12  kontserti</a:t>
            </a:r>
            <a:endParaRPr lang="cs-CZ" dirty="0"/>
          </a:p>
          <a:p>
            <a:pPr marL="0" indent="0">
              <a:buNone/>
            </a:pPr>
            <a:r>
              <a:rPr lang="et-EE" dirty="0"/>
              <a:t>nendest: 5 kontserti kirikutes, 5 kontserti kontserdisaalides ja 2 </a:t>
            </a:r>
            <a:r>
              <a:rPr lang="et-EE" dirty="0" smtClean="0"/>
              <a:t>välikontserti</a:t>
            </a:r>
            <a:r>
              <a:rPr lang="et-EE" dirty="0"/>
              <a:t> </a:t>
            </a:r>
            <a:endParaRPr lang="et-EE" dirty="0" smtClean="0"/>
          </a:p>
          <a:p>
            <a:r>
              <a:rPr lang="et-EE" dirty="0" smtClean="0"/>
              <a:t>Orkestrile </a:t>
            </a:r>
            <a:r>
              <a:rPr lang="et-EE" dirty="0"/>
              <a:t>on tutvustatud 5 aastaga 117 heliteost, nendest 55 </a:t>
            </a:r>
            <a:r>
              <a:rPr lang="et-EE" dirty="0" smtClean="0"/>
              <a:t>eesti </a:t>
            </a:r>
            <a:r>
              <a:rPr lang="et-EE" dirty="0"/>
              <a:t>helilooja teost</a:t>
            </a:r>
            <a:endParaRPr lang="cs-CZ" dirty="0"/>
          </a:p>
          <a:p>
            <a:r>
              <a:rPr lang="et-EE" dirty="0"/>
              <a:t>VOP-iga töötasid peale VOP-i valitud dirigentide </a:t>
            </a:r>
            <a:r>
              <a:rPr lang="et-EE" dirty="0" smtClean="0"/>
              <a:t>veel 14 VOPi liiget: </a:t>
            </a:r>
          </a:p>
          <a:p>
            <a:pPr marL="631825" lvl="2" indent="0">
              <a:buNone/>
            </a:pPr>
            <a:r>
              <a:rPr lang="et-EE" sz="2400" dirty="0" smtClean="0"/>
              <a:t>Teet </a:t>
            </a:r>
            <a:r>
              <a:rPr lang="et-EE" sz="2400" dirty="0"/>
              <a:t>Tihvan, Riho Sild, Jüri Tüli, Lauri Metus, Valdo Rüütelmaa, Jüri Takjas, Matis Männa, Sirly Illak, Olev Roosa, Kahro Kivilo, Kalev Kütaru, Urmas Mägi, Neeme Saar ja Heino Vildo</a:t>
            </a:r>
            <a:endParaRPr lang="cs-CZ" sz="2400" dirty="0"/>
          </a:p>
          <a:p>
            <a:r>
              <a:rPr lang="et-EE" dirty="0"/>
              <a:t>Külalisdirigendid: Leho Muldre, Heldur Saade, Peeter Saan, Margus Kasemaa, Ants Oidekivi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268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2383345"/>
            <a:ext cx="8042276" cy="35602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t-EE" sz="3200" dirty="0"/>
              <a:t>Seminar-kokkutulekutel osales keskmiselt iga kokkutulek 28 VOP-i liiget</a:t>
            </a:r>
            <a:endParaRPr lang="cs-CZ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197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2383345"/>
            <a:ext cx="8042276" cy="35602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t-EE" sz="3200" dirty="0" smtClean="0"/>
              <a:t>Tänan kuulamast,</a:t>
            </a:r>
          </a:p>
          <a:p>
            <a:pPr marL="0" indent="0" algn="ctr">
              <a:buNone/>
            </a:pPr>
            <a:r>
              <a:rPr lang="et-EE" sz="3200" dirty="0" smtClean="0"/>
              <a:t>tänan VOPi liikmeid ja meeskonda  koostöö eest!</a:t>
            </a:r>
            <a:endParaRPr lang="cs-CZ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472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Proloog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VOPi</a:t>
            </a:r>
            <a:r>
              <a:rPr lang="en-US" b="1" dirty="0" smtClean="0"/>
              <a:t> </a:t>
            </a:r>
            <a:r>
              <a:rPr lang="en-US" b="1" dirty="0" err="1" smtClean="0"/>
              <a:t>valikud</a:t>
            </a:r>
            <a:r>
              <a:rPr lang="en-US" b="1" dirty="0" smtClean="0"/>
              <a:t> </a:t>
            </a:r>
            <a:r>
              <a:rPr lang="et-EE" b="1" dirty="0"/>
              <a:t>26.04.2008</a:t>
            </a:r>
            <a:r>
              <a:rPr lang="cs-CZ" b="1" dirty="0"/>
              <a:t> </a:t>
            </a:r>
            <a:endParaRPr lang="cs-CZ" b="1" dirty="0" smtClean="0"/>
          </a:p>
          <a:p>
            <a:r>
              <a:rPr lang="cs-CZ" dirty="0" err="1" smtClean="0"/>
              <a:t>Peadirihent</a:t>
            </a:r>
            <a:r>
              <a:rPr lang="cs-CZ" dirty="0" smtClean="0"/>
              <a:t> - </a:t>
            </a:r>
            <a:r>
              <a:rPr lang="cs-CZ" dirty="0" err="1" smtClean="0"/>
              <a:t>Harry</a:t>
            </a:r>
            <a:r>
              <a:rPr lang="cs-CZ" dirty="0" smtClean="0"/>
              <a:t> Illak</a:t>
            </a:r>
          </a:p>
          <a:p>
            <a:r>
              <a:rPr lang="cs-CZ" dirty="0" err="1" smtClean="0"/>
              <a:t>Orkestri</a:t>
            </a:r>
            <a:r>
              <a:rPr lang="cs-CZ" dirty="0" smtClean="0"/>
              <a:t> direktor - </a:t>
            </a:r>
            <a:r>
              <a:rPr lang="cs-CZ" dirty="0" err="1" smtClean="0"/>
              <a:t>Valdo</a:t>
            </a:r>
            <a:r>
              <a:rPr lang="cs-CZ" dirty="0" smtClean="0"/>
              <a:t> </a:t>
            </a:r>
            <a:r>
              <a:rPr lang="cs-CZ" dirty="0" err="1" smtClean="0"/>
              <a:t>Rüütelmaa</a:t>
            </a:r>
            <a:endParaRPr lang="cs-CZ" dirty="0" smtClean="0"/>
          </a:p>
          <a:p>
            <a:r>
              <a:rPr lang="cs-CZ" dirty="0" err="1" smtClean="0"/>
              <a:t>Orkestri</a:t>
            </a:r>
            <a:r>
              <a:rPr lang="cs-CZ" dirty="0" smtClean="0"/>
              <a:t> </a:t>
            </a:r>
            <a:r>
              <a:rPr lang="cs-CZ" dirty="0" err="1" smtClean="0"/>
              <a:t>vanem</a:t>
            </a:r>
            <a:r>
              <a:rPr lang="cs-CZ" dirty="0" smtClean="0"/>
              <a:t> - </a:t>
            </a:r>
            <a:r>
              <a:rPr lang="cs-CZ" dirty="0" err="1" smtClean="0"/>
              <a:t>Enn</a:t>
            </a:r>
            <a:r>
              <a:rPr lang="cs-CZ" dirty="0" smtClean="0"/>
              <a:t> </a:t>
            </a:r>
            <a:r>
              <a:rPr lang="cs-CZ" dirty="0" err="1" smtClean="0"/>
              <a:t>Varblane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417732" y="3449580"/>
            <a:ext cx="2085130" cy="486077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100000"/>
                  <a:satMod val="120000"/>
                  <a:alpha val="0"/>
                </a:schemeClr>
              </a:gs>
              <a:gs pos="69000">
                <a:schemeClr val="accent1">
                  <a:tint val="80000"/>
                  <a:shade val="100000"/>
                  <a:satMod val="150000"/>
                  <a:alpha val="0"/>
                </a:schemeClr>
              </a:gs>
              <a:gs pos="100000">
                <a:schemeClr val="accent1">
                  <a:tint val="50000"/>
                  <a:shade val="100000"/>
                  <a:satMod val="150000"/>
                  <a:alpha val="0"/>
                </a:schemeClr>
              </a:gs>
            </a:gsLst>
            <a:path path="circle">
              <a:fillToRect l="100000" t="100000" r="100000" b="10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8100" cmpd="sng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539691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b="1" dirty="0"/>
              <a:t>VOP-i  5 aasta tegevusest </a:t>
            </a:r>
            <a:r>
              <a:rPr lang="et-EE" sz="3200" b="1" dirty="0" smtClean="0"/>
              <a:t/>
            </a:r>
            <a:br>
              <a:rPr lang="et-EE" sz="3200" b="1" dirty="0" smtClean="0"/>
            </a:br>
            <a:r>
              <a:rPr lang="et-EE" sz="3200" b="1" dirty="0" smtClean="0"/>
              <a:t>(statistiline koond)</a:t>
            </a:r>
            <a:r>
              <a:rPr lang="cs-CZ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dirty="0"/>
              <a:t>2008 – 2 seminar-kokkutulekut</a:t>
            </a:r>
            <a:endParaRPr lang="cs-CZ" dirty="0"/>
          </a:p>
          <a:p>
            <a:pPr marL="0" indent="0">
              <a:buNone/>
            </a:pPr>
            <a:r>
              <a:rPr lang="et-EE" dirty="0"/>
              <a:t>2009 </a:t>
            </a:r>
            <a:r>
              <a:rPr lang="et-EE" dirty="0"/>
              <a:t>– </a:t>
            </a:r>
            <a:r>
              <a:rPr lang="et-EE" dirty="0" smtClean="0"/>
              <a:t>4 </a:t>
            </a:r>
            <a:r>
              <a:rPr lang="et-EE" dirty="0"/>
              <a:t>seminar-kokkutulekut</a:t>
            </a:r>
            <a:endParaRPr lang="cs-CZ" dirty="0"/>
          </a:p>
          <a:p>
            <a:pPr marL="0" indent="0">
              <a:buNone/>
            </a:pPr>
            <a:r>
              <a:rPr lang="et-EE" dirty="0"/>
              <a:t>2010 </a:t>
            </a:r>
            <a:r>
              <a:rPr lang="et-EE" dirty="0"/>
              <a:t>– </a:t>
            </a:r>
            <a:r>
              <a:rPr lang="et-EE" dirty="0" smtClean="0"/>
              <a:t>6 </a:t>
            </a:r>
            <a:r>
              <a:rPr lang="et-EE" dirty="0"/>
              <a:t>seminar-kokkutulekut</a:t>
            </a:r>
            <a:endParaRPr lang="cs-CZ" dirty="0"/>
          </a:p>
          <a:p>
            <a:pPr marL="0" indent="0">
              <a:buNone/>
            </a:pPr>
            <a:r>
              <a:rPr lang="et-EE" dirty="0" smtClean="0"/>
              <a:t>2011 – 5 </a:t>
            </a:r>
            <a:r>
              <a:rPr lang="et-EE" dirty="0"/>
              <a:t>seminar-kokkutulekut</a:t>
            </a:r>
            <a:endParaRPr lang="cs-CZ" dirty="0"/>
          </a:p>
          <a:p>
            <a:pPr marL="0" indent="0">
              <a:buNone/>
            </a:pPr>
            <a:r>
              <a:rPr lang="et-EE" dirty="0"/>
              <a:t>2012 </a:t>
            </a:r>
            <a:r>
              <a:rPr lang="et-EE" dirty="0"/>
              <a:t>– </a:t>
            </a:r>
            <a:r>
              <a:rPr lang="et-EE" dirty="0" smtClean="0"/>
              <a:t>5 </a:t>
            </a:r>
            <a:r>
              <a:rPr lang="et-EE" dirty="0"/>
              <a:t>seminar-kokkutulekut</a:t>
            </a:r>
            <a:endParaRPr lang="cs-CZ" dirty="0"/>
          </a:p>
          <a:p>
            <a:pPr marL="0" indent="0">
              <a:buNone/>
            </a:pPr>
            <a:r>
              <a:rPr lang="et-EE" b="1" dirty="0"/>
              <a:t>Kokku 22 seminar-kokkutulekut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158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5"/>
            <a:ext cx="8042276" cy="1852413"/>
          </a:xfrm>
        </p:spPr>
        <p:txBody>
          <a:bodyPr/>
          <a:lstStyle/>
          <a:p>
            <a:r>
              <a:rPr lang="en-US" dirty="0" err="1" smtClean="0"/>
              <a:t>VOPi</a:t>
            </a:r>
            <a:r>
              <a:rPr lang="en-US" dirty="0" smtClean="0"/>
              <a:t> </a:t>
            </a:r>
            <a:r>
              <a:rPr lang="en-US" dirty="0" err="1" smtClean="0"/>
              <a:t>kogunemised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3200" dirty="0" smtClean="0"/>
              <a:t>2008-2013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2257907"/>
            <a:ext cx="8042276" cy="36856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sz="2800" dirty="0"/>
              <a:t>Tallinnas </a:t>
            </a:r>
            <a:r>
              <a:rPr lang="et-EE" sz="2800" dirty="0"/>
              <a:t>–</a:t>
            </a:r>
            <a:r>
              <a:rPr lang="et-EE" sz="2800" dirty="0" smtClean="0"/>
              <a:t> </a:t>
            </a:r>
            <a:r>
              <a:rPr lang="et-EE" sz="2800" dirty="0"/>
              <a:t>14 </a:t>
            </a:r>
            <a:endParaRPr lang="et-EE" sz="2800" dirty="0" smtClean="0"/>
          </a:p>
          <a:p>
            <a:pPr marL="0" indent="0">
              <a:buNone/>
            </a:pPr>
            <a:r>
              <a:rPr lang="et-EE" sz="2800" dirty="0" smtClean="0"/>
              <a:t>Viljandis </a:t>
            </a:r>
            <a:r>
              <a:rPr lang="et-EE" sz="2800" dirty="0"/>
              <a:t>–</a:t>
            </a:r>
            <a:r>
              <a:rPr lang="et-EE" sz="2800" dirty="0" smtClean="0"/>
              <a:t> 5</a:t>
            </a:r>
            <a:endParaRPr lang="cs-CZ" sz="2800" dirty="0"/>
          </a:p>
          <a:p>
            <a:pPr marL="0" indent="0">
              <a:buNone/>
            </a:pPr>
            <a:r>
              <a:rPr lang="et-EE" sz="2800" dirty="0"/>
              <a:t>Tartus </a:t>
            </a:r>
            <a:r>
              <a:rPr lang="et-EE" sz="2800" dirty="0" smtClean="0"/>
              <a:t>– 1</a:t>
            </a:r>
            <a:endParaRPr lang="cs-CZ" sz="2800" dirty="0"/>
          </a:p>
          <a:p>
            <a:pPr marL="0" indent="0">
              <a:buNone/>
            </a:pPr>
            <a:r>
              <a:rPr lang="et-EE" sz="2800" dirty="0"/>
              <a:t>Sauel </a:t>
            </a:r>
            <a:r>
              <a:rPr lang="et-EE" sz="2800" dirty="0"/>
              <a:t>–</a:t>
            </a:r>
            <a:r>
              <a:rPr lang="et-EE" sz="2800" dirty="0" smtClean="0"/>
              <a:t> 1</a:t>
            </a:r>
            <a:endParaRPr lang="cs-CZ" sz="2800" dirty="0"/>
          </a:p>
          <a:p>
            <a:pPr marL="0" indent="0">
              <a:buNone/>
            </a:pPr>
            <a:r>
              <a:rPr lang="et-EE" sz="2800" dirty="0"/>
              <a:t>Peterburis </a:t>
            </a:r>
            <a:r>
              <a:rPr lang="et-EE" sz="2800" dirty="0"/>
              <a:t>–</a:t>
            </a:r>
            <a:r>
              <a:rPr lang="et-EE" sz="2800" dirty="0" smtClean="0"/>
              <a:t> 1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92621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Kogunemiste</a:t>
            </a:r>
            <a:r>
              <a:rPr lang="en-US" dirty="0" smtClean="0"/>
              <a:t> </a:t>
            </a:r>
            <a:r>
              <a:rPr lang="en-US" dirty="0" err="1" smtClean="0"/>
              <a:t>kestvused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2038387"/>
            <a:ext cx="8042276" cy="3905213"/>
          </a:xfrm>
        </p:spPr>
        <p:txBody>
          <a:bodyPr/>
          <a:lstStyle/>
          <a:p>
            <a:pPr marL="0" indent="0">
              <a:buNone/>
            </a:pPr>
            <a:r>
              <a:rPr lang="et-EE" sz="2800" dirty="0"/>
              <a:t>3 päevaseid seminare – 12</a:t>
            </a:r>
            <a:endParaRPr lang="cs-CZ" sz="2800" dirty="0"/>
          </a:p>
          <a:p>
            <a:pPr marL="0" indent="0">
              <a:buNone/>
            </a:pPr>
            <a:r>
              <a:rPr lang="et-EE" sz="2800" dirty="0"/>
              <a:t>2 päevaseid seminare – 8</a:t>
            </a:r>
            <a:endParaRPr lang="cs-CZ" sz="2800" dirty="0"/>
          </a:p>
          <a:p>
            <a:pPr marL="0" indent="0">
              <a:buNone/>
            </a:pPr>
            <a:r>
              <a:rPr lang="et-EE" sz="2800" dirty="0"/>
              <a:t>1 päevaseid seminare – 2</a:t>
            </a:r>
            <a:endParaRPr lang="cs-CZ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36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b="1" dirty="0"/>
              <a:t>Seminar-kokkutulekute õppetöö põhiteemad-üleasanded-</a:t>
            </a:r>
            <a:r>
              <a:rPr lang="et-EE" sz="3200" b="1" dirty="0" smtClean="0"/>
              <a:t>eesmärgid (1)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GB" dirty="0" err="1"/>
              <a:t>Muusikaõppeasutuste</a:t>
            </a:r>
            <a:r>
              <a:rPr lang="en-GB" dirty="0"/>
              <a:t> </a:t>
            </a:r>
            <a:r>
              <a:rPr lang="en-GB" dirty="0" err="1"/>
              <a:t>õppimisvõimalusi</a:t>
            </a:r>
            <a:r>
              <a:rPr lang="en-GB" dirty="0"/>
              <a:t>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muusika</a:t>
            </a:r>
            <a:r>
              <a:rPr lang="en-GB" dirty="0"/>
              <a:t> </a:t>
            </a:r>
            <a:r>
              <a:rPr lang="en-GB" dirty="0" err="1"/>
              <a:t>õppekavu</a:t>
            </a:r>
            <a:r>
              <a:rPr lang="en-GB" dirty="0"/>
              <a:t> </a:t>
            </a:r>
            <a:r>
              <a:rPr lang="en-GB" dirty="0" err="1"/>
              <a:t>tutvustasid</a:t>
            </a:r>
            <a:r>
              <a:rPr lang="en-GB" dirty="0"/>
              <a:t>:</a:t>
            </a:r>
            <a:endParaRPr lang="cs-CZ" dirty="0"/>
          </a:p>
          <a:p>
            <a:pPr lvl="1"/>
            <a:r>
              <a:rPr lang="en-GB" b="1" dirty="0" err="1"/>
              <a:t>Tuulike</a:t>
            </a:r>
            <a:r>
              <a:rPr lang="en-GB" b="1" dirty="0"/>
              <a:t> </a:t>
            </a:r>
            <a:r>
              <a:rPr lang="en-GB" b="1" dirty="0" err="1"/>
              <a:t>Agan</a:t>
            </a:r>
            <a:r>
              <a:rPr lang="en-GB" b="1" dirty="0"/>
              <a:t> </a:t>
            </a:r>
            <a:r>
              <a:rPr lang="en-GB" dirty="0"/>
              <a:t>- TÜ </a:t>
            </a:r>
            <a:r>
              <a:rPr lang="en-GB" dirty="0" err="1"/>
              <a:t>Viljandi</a:t>
            </a:r>
            <a:r>
              <a:rPr lang="en-GB" dirty="0"/>
              <a:t> </a:t>
            </a:r>
            <a:r>
              <a:rPr lang="en-GB" dirty="0" err="1"/>
              <a:t>Kultuuriakadeemia</a:t>
            </a:r>
            <a:endParaRPr lang="cs-CZ" dirty="0"/>
          </a:p>
          <a:p>
            <a:pPr lvl="1"/>
            <a:r>
              <a:rPr lang="en-GB" b="1" dirty="0" err="1"/>
              <a:t>Kadri</a:t>
            </a:r>
            <a:r>
              <a:rPr lang="en-GB" b="1" dirty="0"/>
              <a:t> </a:t>
            </a:r>
            <a:r>
              <a:rPr lang="en-GB" b="1" dirty="0" err="1"/>
              <a:t>Leivategija</a:t>
            </a:r>
            <a:r>
              <a:rPr lang="en-GB" b="1" dirty="0"/>
              <a:t> </a:t>
            </a:r>
            <a:r>
              <a:rPr lang="en-GB" dirty="0"/>
              <a:t>- </a:t>
            </a:r>
            <a:r>
              <a:rPr lang="en-GB" dirty="0" err="1"/>
              <a:t>H.Elleri</a:t>
            </a:r>
            <a:r>
              <a:rPr lang="en-GB" dirty="0"/>
              <a:t> </a:t>
            </a:r>
            <a:r>
              <a:rPr lang="en-GB" dirty="0" err="1"/>
              <a:t>nim</a:t>
            </a:r>
            <a:r>
              <a:rPr lang="en-GB" dirty="0"/>
              <a:t> Tartu </a:t>
            </a:r>
            <a:r>
              <a:rPr lang="en-GB" dirty="0" err="1"/>
              <a:t>Muusikakool</a:t>
            </a:r>
            <a:r>
              <a:rPr lang="en-GB" dirty="0"/>
              <a:t>, EMTA Tartu </a:t>
            </a:r>
            <a:r>
              <a:rPr lang="en-GB" dirty="0" err="1"/>
              <a:t>filiaal</a:t>
            </a:r>
            <a:endParaRPr lang="cs-CZ" dirty="0"/>
          </a:p>
          <a:p>
            <a:pPr lvl="1"/>
            <a:r>
              <a:rPr lang="en-GB" b="1" dirty="0"/>
              <a:t>Hando </a:t>
            </a:r>
            <a:r>
              <a:rPr lang="en-GB" b="1" dirty="0" err="1"/>
              <a:t>Põldmäe</a:t>
            </a:r>
            <a:r>
              <a:rPr lang="en-GB" b="1" dirty="0"/>
              <a:t> </a:t>
            </a:r>
            <a:r>
              <a:rPr lang="en-GB" dirty="0"/>
              <a:t>- </a:t>
            </a:r>
            <a:r>
              <a:rPr lang="en-GB" dirty="0" err="1"/>
              <a:t>G.Otsa</a:t>
            </a:r>
            <a:r>
              <a:rPr lang="en-GB" dirty="0"/>
              <a:t> </a:t>
            </a:r>
            <a:r>
              <a:rPr lang="en-GB" dirty="0" err="1"/>
              <a:t>nim</a:t>
            </a:r>
            <a:r>
              <a:rPr lang="en-GB" dirty="0"/>
              <a:t> </a:t>
            </a:r>
            <a:r>
              <a:rPr lang="en-GB" dirty="0" err="1"/>
              <a:t>Tallinna</a:t>
            </a:r>
            <a:r>
              <a:rPr lang="en-GB" dirty="0"/>
              <a:t> </a:t>
            </a:r>
            <a:r>
              <a:rPr lang="en-GB" dirty="0" err="1"/>
              <a:t>Muusikakool</a:t>
            </a:r>
            <a:endParaRPr lang="cs-CZ" dirty="0"/>
          </a:p>
          <a:p>
            <a:pPr lvl="1"/>
            <a:r>
              <a:rPr lang="en-GB" b="1" dirty="0"/>
              <a:t>Andres </a:t>
            </a:r>
            <a:r>
              <a:rPr lang="en-GB" b="1" dirty="0" err="1"/>
              <a:t>Avarand</a:t>
            </a:r>
            <a:r>
              <a:rPr lang="en-GB" b="1" dirty="0"/>
              <a:t> </a:t>
            </a:r>
            <a:r>
              <a:rPr lang="en-GB" dirty="0"/>
              <a:t>- </a:t>
            </a:r>
            <a:r>
              <a:rPr lang="en-GB" dirty="0" err="1"/>
              <a:t>Tallinna</a:t>
            </a:r>
            <a:r>
              <a:rPr lang="en-GB" dirty="0"/>
              <a:t> </a:t>
            </a:r>
            <a:r>
              <a:rPr lang="en-GB" dirty="0" err="1"/>
              <a:t>Ülikool</a:t>
            </a:r>
            <a:endParaRPr lang="cs-CZ" dirty="0"/>
          </a:p>
          <a:p>
            <a:pPr lvl="1"/>
            <a:r>
              <a:rPr lang="et-EE" b="1" dirty="0"/>
              <a:t>Aavo Ots </a:t>
            </a:r>
            <a:r>
              <a:rPr lang="et-EE" dirty="0"/>
              <a:t>- Tallinna Muusikakeskkool,</a:t>
            </a:r>
            <a:endParaRPr lang="cs-CZ" dirty="0"/>
          </a:p>
          <a:p>
            <a:pPr lvl="0"/>
            <a:r>
              <a:rPr lang="et-EE" dirty="0"/>
              <a:t> prof. </a:t>
            </a:r>
            <a:r>
              <a:rPr lang="et-EE" b="1" dirty="0"/>
              <a:t>Olavi Kasemaa </a:t>
            </a:r>
            <a:r>
              <a:rPr lang="et-EE" dirty="0"/>
              <a:t>loeng „Puhkpilliorkestrid esimestel laulupidudel”</a:t>
            </a:r>
            <a:endParaRPr lang="cs-CZ" dirty="0"/>
          </a:p>
          <a:p>
            <a:pPr lvl="0"/>
            <a:r>
              <a:rPr lang="et-EE" dirty="0"/>
              <a:t>prof. </a:t>
            </a:r>
            <a:r>
              <a:rPr lang="et-EE" b="1" dirty="0"/>
              <a:t>Olavi Kasemaa </a:t>
            </a:r>
            <a:r>
              <a:rPr lang="et-EE" dirty="0"/>
              <a:t>loeng „Saksofoni kasutamisest orkestriinstrumendina”.</a:t>
            </a:r>
            <a:endParaRPr lang="cs-CZ" dirty="0"/>
          </a:p>
          <a:p>
            <a:pPr lvl="0"/>
            <a:r>
              <a:rPr lang="et-EE" i="1" dirty="0"/>
              <a:t>"</a:t>
            </a:r>
            <a:r>
              <a:rPr lang="et-EE" dirty="0"/>
              <a:t>Kõik tuubast" - </a:t>
            </a:r>
            <a:r>
              <a:rPr lang="et-EE" b="1" dirty="0"/>
              <a:t>Urmas Kõiv </a:t>
            </a:r>
            <a:r>
              <a:rPr lang="et-EE" dirty="0"/>
              <a:t>ja </a:t>
            </a:r>
            <a:r>
              <a:rPr lang="et-EE" b="1" dirty="0"/>
              <a:t>Madis Vilgats </a:t>
            </a:r>
            <a:r>
              <a:rPr lang="et-EE" dirty="0"/>
              <a:t>(kohtumine-vestlus EMTA oreliklass)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38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b="1" dirty="0"/>
              <a:t>Seminar-kokkutulekute õppetöö põhiteemad-üleasanded-</a:t>
            </a:r>
            <a:r>
              <a:rPr lang="et-EE" sz="3200" b="1" dirty="0" smtClean="0"/>
              <a:t>eesmärgid (2)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t-EE" b="1" dirty="0"/>
              <a:t>Toomas Vavilovi </a:t>
            </a:r>
            <a:r>
              <a:rPr lang="et-EE" dirty="0"/>
              <a:t>loeng "Mõtteid klarnetist, klarnetimängust ja muusikast".  </a:t>
            </a:r>
            <a:endParaRPr lang="cs-CZ" dirty="0"/>
          </a:p>
          <a:p>
            <a:pPr lvl="0"/>
            <a:r>
              <a:rPr lang="et-EE" b="1" dirty="0"/>
              <a:t>Raivo Peäske </a:t>
            </a:r>
            <a:r>
              <a:rPr lang="et-EE" dirty="0"/>
              <a:t>seminar teemal „Flöödist orkestri sees ja ees“</a:t>
            </a:r>
            <a:endParaRPr lang="cs-CZ" dirty="0"/>
          </a:p>
          <a:p>
            <a:pPr lvl="0"/>
            <a:r>
              <a:rPr lang="et-EE" b="1" dirty="0"/>
              <a:t>Aadu Regi </a:t>
            </a:r>
            <a:r>
              <a:rPr lang="et-EE" dirty="0"/>
              <a:t>– Tagasi vaadates pikale elule koos muusika ja laulupidudega</a:t>
            </a:r>
            <a:endParaRPr lang="cs-CZ" dirty="0"/>
          </a:p>
          <a:p>
            <a:pPr lvl="0"/>
            <a:r>
              <a:rPr lang="et-EE" b="1" dirty="0"/>
              <a:t>Hando Põldmäe </a:t>
            </a:r>
            <a:r>
              <a:rPr lang="et-EE" dirty="0"/>
              <a:t>analüüs 25 üldlaulupeo orkestrite esinemisest (kasutades esitlusprogrammi).</a:t>
            </a:r>
            <a:endParaRPr lang="cs-CZ" dirty="0"/>
          </a:p>
          <a:p>
            <a:pPr lvl="0"/>
            <a:r>
              <a:rPr lang="et-EE" b="1" dirty="0"/>
              <a:t>Valdo Rüütelmaa </a:t>
            </a:r>
            <a:r>
              <a:rPr lang="et-EE" dirty="0"/>
              <a:t>tutvustas laulupeo orkestrite esinemise kohta teostatud ankeetküsitlust.</a:t>
            </a:r>
            <a:endParaRPr lang="cs-CZ" dirty="0"/>
          </a:p>
          <a:p>
            <a:pPr lvl="0"/>
            <a:r>
              <a:rPr lang="et-EE" b="1" dirty="0"/>
              <a:t>Hando Põldmäe </a:t>
            </a:r>
            <a:r>
              <a:rPr lang="et-EE" dirty="0"/>
              <a:t>tutvustas 2011 aasta noorte laulupeopuhkpilliorkestrite repertuaari.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160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b="1" dirty="0"/>
              <a:t>Seminar-kokkutulekute õppetöö põhiteemad-üleasanded-</a:t>
            </a:r>
            <a:r>
              <a:rPr lang="et-EE" sz="3200" b="1" dirty="0" smtClean="0"/>
              <a:t>eesmärgid (3)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t-EE" b="1" dirty="0"/>
              <a:t>Andres Avarand </a:t>
            </a:r>
            <a:r>
              <a:rPr lang="et-EE" dirty="0"/>
              <a:t>tutvustas  VOP-i ajaloo seisu (tegelikult oleks selle õige nimetus VOP-i arhiivi digitaliseerimine ja </a:t>
            </a:r>
            <a:r>
              <a:rPr lang="et-EE" dirty="0" smtClean="0"/>
              <a:t>korrastus).</a:t>
            </a:r>
            <a:endParaRPr lang="cs-CZ" dirty="0"/>
          </a:p>
          <a:p>
            <a:pPr lvl="0"/>
            <a:r>
              <a:rPr lang="et-EE" dirty="0"/>
              <a:t> </a:t>
            </a:r>
            <a:r>
              <a:rPr lang="et-EE" b="1" dirty="0"/>
              <a:t>Tiiu Männiste </a:t>
            </a:r>
            <a:r>
              <a:rPr lang="et-EE" dirty="0"/>
              <a:t>loeng „MASU aeg  on õppimise aeg“ tutvustas elukestva õppe võimalusi</a:t>
            </a:r>
            <a:endParaRPr lang="cs-CZ" dirty="0"/>
          </a:p>
          <a:p>
            <a:pPr lvl="0"/>
            <a:r>
              <a:rPr lang="et-EE" b="1" dirty="0" smtClean="0"/>
              <a:t>Bert </a:t>
            </a:r>
            <a:r>
              <a:rPr lang="et-EE" b="1" dirty="0"/>
              <a:t>Langerer </a:t>
            </a:r>
            <a:r>
              <a:rPr lang="et-EE" dirty="0"/>
              <a:t>jagas </a:t>
            </a:r>
            <a:r>
              <a:rPr lang="et-EE" dirty="0" smtClean="0"/>
              <a:t>soovijatele </a:t>
            </a:r>
            <a:r>
              <a:rPr lang="et-EE" dirty="0"/>
              <a:t>orkestrimuusika partituure.</a:t>
            </a:r>
            <a:endParaRPr lang="cs-CZ" dirty="0"/>
          </a:p>
          <a:p>
            <a:pPr lvl="0"/>
            <a:r>
              <a:rPr lang="et-EE" b="1" dirty="0" smtClean="0"/>
              <a:t>Steven Mead’i </a:t>
            </a:r>
            <a:r>
              <a:rPr lang="et-EE" dirty="0" smtClean="0"/>
              <a:t>õpitoad</a:t>
            </a:r>
            <a:endParaRPr lang="cs-CZ" dirty="0"/>
          </a:p>
          <a:p>
            <a:pPr lvl="0"/>
            <a:r>
              <a:rPr lang="et-EE" dirty="0"/>
              <a:t>Orkestri hingamisharjutused (Steven Meadi metoodikast) - </a:t>
            </a:r>
            <a:r>
              <a:rPr lang="et-EE" b="1" dirty="0"/>
              <a:t>Harry Illak</a:t>
            </a:r>
            <a:endParaRPr lang="cs-CZ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576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 b="1" dirty="0"/>
              <a:t>Seminar-kokkutulekute õppetöö põhiteemad-üleasanded-</a:t>
            </a:r>
            <a:r>
              <a:rPr lang="et-EE" sz="3200" b="1" dirty="0" smtClean="0"/>
              <a:t>eesmärgid (4)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t-EE" b="1" dirty="0"/>
              <a:t>Bert Langeler</a:t>
            </a:r>
            <a:r>
              <a:rPr lang="et-EE" dirty="0"/>
              <a:t>’i </a:t>
            </a:r>
            <a:r>
              <a:rPr lang="et-EE" dirty="0" smtClean="0"/>
              <a:t>loengud:</a:t>
            </a:r>
            <a:endParaRPr lang="cs-CZ" dirty="0"/>
          </a:p>
          <a:p>
            <a:pPr lvl="1"/>
            <a:r>
              <a:rPr lang="et-EE" dirty="0"/>
              <a:t>	Iseseisev töö partituuriga (partituuri analüüs).</a:t>
            </a:r>
            <a:endParaRPr lang="cs-CZ" dirty="0"/>
          </a:p>
          <a:p>
            <a:pPr lvl="1"/>
            <a:r>
              <a:rPr lang="et-EE" dirty="0"/>
              <a:t>	Praktiline partituuri lugemine.</a:t>
            </a:r>
            <a:endParaRPr lang="cs-CZ" dirty="0"/>
          </a:p>
          <a:p>
            <a:pPr lvl="1"/>
            <a:r>
              <a:rPr lang="et-EE" dirty="0"/>
              <a:t>	Repertuaari valikuvõimalused, tutvumine partituuride kataloogidega</a:t>
            </a:r>
            <a:endParaRPr lang="cs-CZ" dirty="0"/>
          </a:p>
          <a:p>
            <a:pPr lvl="1"/>
            <a:r>
              <a:rPr lang="et-EE" dirty="0"/>
              <a:t>	Kontsertprogrammi koostamine</a:t>
            </a:r>
            <a:endParaRPr lang="cs-CZ" dirty="0"/>
          </a:p>
          <a:p>
            <a:pPr lvl="1"/>
            <a:r>
              <a:rPr lang="et-EE" dirty="0"/>
              <a:t>	</a:t>
            </a:r>
            <a:r>
              <a:rPr lang="et-EE" dirty="0" smtClean="0"/>
              <a:t>Orkestri </a:t>
            </a:r>
            <a:r>
              <a:rPr lang="et-EE" dirty="0"/>
              <a:t>õpikud algajatele</a:t>
            </a:r>
            <a:endParaRPr lang="cs-CZ" dirty="0"/>
          </a:p>
          <a:p>
            <a:pPr lvl="1"/>
            <a:r>
              <a:rPr lang="et-EE" dirty="0"/>
              <a:t>	</a:t>
            </a:r>
            <a:r>
              <a:rPr lang="et-EE" dirty="0" smtClean="0"/>
              <a:t>Algajate </a:t>
            </a:r>
            <a:r>
              <a:rPr lang="et-EE" dirty="0"/>
              <a:t>swingi õpikud</a:t>
            </a:r>
            <a:endParaRPr lang="cs-CZ" dirty="0"/>
          </a:p>
          <a:p>
            <a:pPr lvl="1"/>
            <a:r>
              <a:rPr lang="et-EE" dirty="0"/>
              <a:t>	</a:t>
            </a:r>
            <a:r>
              <a:rPr lang="et-EE" dirty="0" smtClean="0"/>
              <a:t>Kaasaegsemad </a:t>
            </a:r>
            <a:r>
              <a:rPr lang="et-EE" dirty="0"/>
              <a:t>orkestreeringud Norra kirjastuselt – nn. paindlikud partituurid </a:t>
            </a:r>
            <a:r>
              <a:rPr lang="et-EE" dirty="0" smtClean="0"/>
              <a:t>(</a:t>
            </a:r>
            <a:r>
              <a:rPr lang="et-EE" dirty="0"/>
              <a:t>antud juhul </a:t>
            </a:r>
            <a:r>
              <a:rPr lang="et-EE" dirty="0" smtClean="0"/>
              <a:t>vaadeldi 8 </a:t>
            </a:r>
            <a:r>
              <a:rPr lang="et-EE" dirty="0"/>
              <a:t>häälset parituuri).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02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60</TotalTime>
  <Words>385</Words>
  <Application>Microsoft Macintosh PowerPoint</Application>
  <PresentationFormat>On-screen Show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Breeze</vt:lpstr>
      <vt:lpstr>Aruanne VOPi tegemistest 2008-2013</vt:lpstr>
      <vt:lpstr>Proloog</vt:lpstr>
      <vt:lpstr>VOP-i  5 aasta tegevusest  (statistiline koond) </vt:lpstr>
      <vt:lpstr>VOPi kogunemised  2008-2013</vt:lpstr>
      <vt:lpstr>Kogunemiste kestvused</vt:lpstr>
      <vt:lpstr>Seminar-kokkutulekute õppetöö põhiteemad-üleasanded-eesmärgid (1)</vt:lpstr>
      <vt:lpstr>Seminar-kokkutulekute õppetöö põhiteemad-üleasanded-eesmärgid (2)</vt:lpstr>
      <vt:lpstr>Seminar-kokkutulekute õppetöö põhiteemad-üleasanded-eesmärgid (3)</vt:lpstr>
      <vt:lpstr>Seminar-kokkutulekute õppetöö põhiteemad-üleasanded-eesmärgid (4)</vt:lpstr>
      <vt:lpstr>Seminar-kokkutulekute õppetöö põhiteemad-üleasanded-eesmärgid (5)</vt:lpstr>
      <vt:lpstr>Kontserttegevusest ja repertuaarist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Aruanne VOPi tegemistest 2008-2013</dc:title>
  <dc:creator>Harry Illak</dc:creator>
  <cp:lastModifiedBy>Harry Illak</cp:lastModifiedBy>
  <cp:revision>9</cp:revision>
  <dcterms:created xsi:type="dcterms:W3CDTF">2013-02-02T07:22:11Z</dcterms:created>
  <dcterms:modified xsi:type="dcterms:W3CDTF">2013-02-02T08:23:04Z</dcterms:modified>
</cp:coreProperties>
</file>